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48"/>
  </p:notesMasterIdLst>
  <p:handoutMasterIdLst>
    <p:handoutMasterId r:id="rId49"/>
  </p:handoutMasterIdLst>
  <p:sldIdLst>
    <p:sldId id="394" r:id="rId4"/>
    <p:sldId id="395" r:id="rId5"/>
    <p:sldId id="491" r:id="rId6"/>
    <p:sldId id="529" r:id="rId7"/>
    <p:sldId id="546" r:id="rId8"/>
    <p:sldId id="530" r:id="rId9"/>
    <p:sldId id="544" r:id="rId10"/>
    <p:sldId id="545" r:id="rId11"/>
    <p:sldId id="531" r:id="rId12"/>
    <p:sldId id="532" r:id="rId13"/>
    <p:sldId id="547" r:id="rId14"/>
    <p:sldId id="548" r:id="rId15"/>
    <p:sldId id="556" r:id="rId16"/>
    <p:sldId id="533" r:id="rId17"/>
    <p:sldId id="549" r:id="rId18"/>
    <p:sldId id="550" r:id="rId19"/>
    <p:sldId id="551" r:id="rId20"/>
    <p:sldId id="552" r:id="rId21"/>
    <p:sldId id="534" r:id="rId22"/>
    <p:sldId id="553" r:id="rId23"/>
    <p:sldId id="554" r:id="rId24"/>
    <p:sldId id="538" r:id="rId25"/>
    <p:sldId id="540" r:id="rId26"/>
    <p:sldId id="557" r:id="rId27"/>
    <p:sldId id="558" r:id="rId28"/>
    <p:sldId id="559" r:id="rId29"/>
    <p:sldId id="560" r:id="rId30"/>
    <p:sldId id="536" r:id="rId31"/>
    <p:sldId id="561" r:id="rId32"/>
    <p:sldId id="562" r:id="rId33"/>
    <p:sldId id="563" r:id="rId34"/>
    <p:sldId id="564" r:id="rId35"/>
    <p:sldId id="535" r:id="rId36"/>
    <p:sldId id="537" r:id="rId37"/>
    <p:sldId id="541" r:id="rId38"/>
    <p:sldId id="565" r:id="rId39"/>
    <p:sldId id="566" r:id="rId40"/>
    <p:sldId id="567" r:id="rId41"/>
    <p:sldId id="569" r:id="rId42"/>
    <p:sldId id="568" r:id="rId43"/>
    <p:sldId id="488" r:id="rId44"/>
    <p:sldId id="442" r:id="rId45"/>
    <p:sldId id="352" r:id="rId46"/>
    <p:sldId id="393" r:id="rId4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14" autoAdjust="0"/>
    <p:restoredTop sz="94595" autoAdjust="0"/>
  </p:normalViewPr>
  <p:slideViewPr>
    <p:cSldViewPr>
      <p:cViewPr varScale="1">
        <p:scale>
          <a:sx n="79" d="100"/>
          <a:sy n="79" d="100"/>
        </p:scale>
        <p:origin x="734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21-Jun-16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21-Jun-16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569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21-Jun-16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21-Jun-16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21-Jun-16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21-Jun-16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developer.chrome.com/devtool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hyperlink" Target="http://www.telerik.com/fiddle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www.getpostman.com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https://en.wikipedia.org/wiki/Representational_state_transfer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me-service.org/api/posts/17" TargetMode="External"/><Relationship Id="rId2" Type="http://schemas.openxmlformats.org/officeDocument/2006/relationships/hyperlink" Target="http://some-service.org/api/post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2.png"/><Relationship Id="rId4" Type="http://schemas.openxmlformats.org/officeDocument/2006/relationships/hyperlink" Target="http://myservice.com/api/posts/17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kinvey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console.kinvey.com/sign-up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console.kinvey.com/apps/ne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baas.kinvey.com/appdata/%7bapp_id%7d/posts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baas.kinvey.com/appdata/%7bapp_id%7d/posts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57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software-technologies" TargetMode="External"/><Relationship Id="rId21" Type="http://schemas.openxmlformats.org/officeDocument/2006/relationships/image" Target="../media/image61.png"/><Relationship Id="rId7" Type="http://schemas.openxmlformats.org/officeDocument/2006/relationships/image" Target="../media/image54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6.png"/><Relationship Id="rId5" Type="http://schemas.openxmlformats.org/officeDocument/2006/relationships/image" Target="../media/image53.png"/><Relationship Id="rId15" Type="http://schemas.openxmlformats.org/officeDocument/2006/relationships/image" Target="../media/image58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60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55.png"/><Relationship Id="rId14" Type="http://schemas.openxmlformats.org/officeDocument/2006/relationships/hyperlink" Target="http://www.indeavr.com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5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ware.hixie.ch/utilities/js/live-dom-viewer/?saved=4275" TargetMode="External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jquery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5334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DOM, jQuery and AJAX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772056"/>
            <a:ext cx="8125251" cy="1357116"/>
          </a:xfrm>
        </p:spPr>
        <p:txBody>
          <a:bodyPr>
            <a:normAutofit/>
          </a:bodyPr>
          <a:lstStyle/>
          <a:p>
            <a:r>
              <a:rPr lang="en-US" dirty="0"/>
              <a:t>DOM, jQuery, AJAX, REST</a:t>
            </a:r>
          </a:p>
          <a:p>
            <a:r>
              <a:rPr lang="en-US" dirty="0"/>
              <a:t>Using </a:t>
            </a:r>
            <a:r>
              <a:rPr lang="en-US" noProof="1"/>
              <a:t>Kinvey</a:t>
            </a:r>
            <a:r>
              <a:rPr lang="en-US" dirty="0"/>
              <a:t> as JS Back-End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036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4963454" y="3657698"/>
            <a:ext cx="1429302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jQuery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and AJAX</a:t>
            </a:r>
          </a:p>
        </p:txBody>
      </p:sp>
      <p:pic>
        <p:nvPicPr>
          <p:cNvPr id="1026" name="Picture 2" descr="http://ejohn.org/apps/workshop/adv-talk/jquery_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2" y="4297803"/>
            <a:ext cx="5597111" cy="2054771"/>
          </a:xfrm>
          <a:prstGeom prst="roundRect">
            <a:avLst>
              <a:gd name="adj" fmla="val 50000"/>
            </a:avLst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Enterprise Mobile Backend as a Service | Kinvey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9196" y="3733800"/>
            <a:ext cx="2372709" cy="777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pinspire.com/sites/spinspire.com/files/field/image/rest_api_256x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044" y="354352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magic-it.pl/wp-content/uploads/2015/12/ajax_logo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157" y="5029200"/>
            <a:ext cx="1258255" cy="125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1596">
            <a:off x="6594866" y="3638566"/>
            <a:ext cx="968188" cy="96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513599" cy="5570355"/>
          </a:xfrm>
        </p:spPr>
        <p:txBody>
          <a:bodyPr/>
          <a:lstStyle/>
          <a:p>
            <a:r>
              <a:rPr lang="en-US" dirty="0"/>
              <a:t>Create a HTML page listing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towns</a:t>
            </a:r>
          </a:p>
          <a:p>
            <a:pPr lvl="1"/>
            <a:r>
              <a:rPr lang="en-US" dirty="0"/>
              <a:t>Clicking on a town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select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deselect</a:t>
            </a:r>
            <a:r>
              <a:rPr lang="en-US" dirty="0"/>
              <a:t> it</a:t>
            </a:r>
          </a:p>
          <a:p>
            <a:pPr lvl="1"/>
            <a:r>
              <a:rPr lang="en-US" dirty="0"/>
              <a:t>A button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shows all selected towns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Selectable Towns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4" y="4114800"/>
            <a:ext cx="10667998" cy="22494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&lt;html&gt;&lt;head&gt;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src="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https://code.jquery.com/jquery-3.0.0.min.js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"&gt;&lt;/script&gt;&lt;style&gt;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 { … }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&lt;/style&gt;&lt;/head&gt;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id="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"&gt;&lt;li&gt;Sofia&lt;/li&gt;&lt;li&gt;Varna&lt;/li&gt;…&lt;/ul&gt;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212" y="1228407"/>
            <a:ext cx="4781550" cy="326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1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Selectable Towns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066800"/>
            <a:ext cx="10667998" cy="53541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#items 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').click(function()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li =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(li.attr('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data-selected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li.removeAttr('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data-selected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li.css('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'')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 else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li.attr('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data-selected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li.css('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#DDD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745916" y="4724400"/>
            <a:ext cx="3831878" cy="1398996"/>
          </a:xfrm>
          <a:prstGeom prst="wedgeRoundRectCallout">
            <a:avLst>
              <a:gd name="adj1" fmla="val -62831"/>
              <a:gd name="adj2" fmla="val -5389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Attach attribute</a:t>
            </a:r>
            <a:b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'data-selected' = 'true'</a:t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</a:b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 each selected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&lt;li&gt;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795189" y="990600"/>
            <a:ext cx="3831878" cy="1027736"/>
          </a:xfrm>
          <a:prstGeom prst="wedgeRoundRectCallout">
            <a:avLst>
              <a:gd name="adj1" fmla="val -61308"/>
              <a:gd name="adj2" fmla="val 2656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Attach JS event handler for each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&lt;li&gt;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element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075612" y="2286000"/>
            <a:ext cx="2859457" cy="1027736"/>
          </a:xfrm>
          <a:prstGeom prst="wedgeRoundRectCallout">
            <a:avLst>
              <a:gd name="adj1" fmla="val -81039"/>
              <a:gd name="adj2" fmla="val -4916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$(this)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holds the clicked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&lt;li&gt;</a:t>
            </a:r>
          </a:p>
        </p:txBody>
      </p:sp>
    </p:spTree>
    <p:extLst>
      <p:ext uri="{BB962C8B-B14F-4D97-AF65-F5344CB8AC3E}">
        <p14:creationId xmlns:p14="http://schemas.microsoft.com/office/powerpoint/2010/main" val="213856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Selectable Towns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219200"/>
            <a:ext cx="10667998" cy="506791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showTownsButton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"&gt;Show Towns&lt;/button&gt;</a:t>
            </a:r>
          </a:p>
          <a:p>
            <a:pPr marL="0" lvl="1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#showTownsButton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').click(function()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selectedLi =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#items li[data-selected=true]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towns = selectedLi.map((i, x) =&gt; x.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innerText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.get().join(', ')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townsDiv =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').text("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Selected towns: 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 towns)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').append(townsDiv)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5676124" y="3762984"/>
            <a:ext cx="5243400" cy="608076"/>
          </a:xfrm>
          <a:prstGeom prst="wedgeRoundRectCallout">
            <a:avLst>
              <a:gd name="adj1" fmla="val -58276"/>
              <a:gd name="adj2" fmla="val -3775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Select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innerText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from all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&lt;li&gt;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031545" y="5068113"/>
            <a:ext cx="4168267" cy="990600"/>
          </a:xfrm>
          <a:prstGeom prst="wedgeRoundRectCallout">
            <a:avLst>
              <a:gd name="adj1" fmla="val -62944"/>
              <a:gd name="adj2" fmla="val -3975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Append a new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&lt;div&gt;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at the end of the HTML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body</a:t>
            </a:r>
          </a:p>
        </p:txBody>
      </p:sp>
    </p:spTree>
    <p:extLst>
      <p:ext uri="{BB962C8B-B14F-4D97-AF65-F5344CB8AC3E}">
        <p14:creationId xmlns:p14="http://schemas.microsoft.com/office/powerpoint/2010/main" val="266725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Playing with DOM and jQuery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562" y="1745286"/>
            <a:ext cx="3295650" cy="225202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2" y="1766221"/>
            <a:ext cx="2324892" cy="221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08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dirty="0"/>
              <a:t>yper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dirty="0"/>
              <a:t>ext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dirty="0"/>
              <a:t>ransfer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rotocol) 	</a:t>
            </a:r>
          </a:p>
          <a:p>
            <a:pPr lvl="1"/>
            <a:r>
              <a:rPr lang="en-US" dirty="0"/>
              <a:t>Text-based client-server protocol for the Internet</a:t>
            </a:r>
          </a:p>
          <a:p>
            <a:pPr lvl="1"/>
            <a:r>
              <a:rPr lang="en-US" dirty="0"/>
              <a:t>For transferring Web resources (HTML files, images, styles, etc.)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Basics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3845828" y="3616208"/>
            <a:ext cx="415926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 flipH="1" flipV="1">
            <a:off x="3845827" y="5397500"/>
            <a:ext cx="415926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4804281" y="3904804"/>
            <a:ext cx="2178289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HTTP request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4771367" y="5312120"/>
            <a:ext cx="2392322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19128" y="5630052"/>
            <a:ext cx="1657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Web Server</a:t>
            </a:r>
          </a:p>
        </p:txBody>
      </p:sp>
      <p:pic>
        <p:nvPicPr>
          <p:cNvPr id="14" name="Picture 2" descr="http://www.imid.adalet.gov.tr/baskanligimiz/subeler/subeler/kurum_arsiv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204" y="3823226"/>
            <a:ext cx="1907248" cy="190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freevectors.net/files/large/LaptopIc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220" y="3851122"/>
            <a:ext cx="2116982" cy="211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264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GB" dirty="0"/>
              <a:t> defines 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GB" dirty="0"/>
              <a:t> to indicate the desired action to be performed on the identified resource</a:t>
            </a:r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Methods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577621"/>
              </p:ext>
            </p:extLst>
          </p:nvPr>
        </p:nvGraphicFramePr>
        <p:xfrm>
          <a:off x="1903412" y="2590800"/>
          <a:ext cx="8382000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3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Retrieve / load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2800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Create / store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2800" dirty="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Update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50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Remove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2800" dirty="0"/>
                        <a:t>PATCH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Update resource partially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2800" dirty="0"/>
                        <a:t>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Retrieve the resource's</a:t>
                      </a:r>
                      <a:r>
                        <a:rPr lang="en-GB" sz="2800" baseline="0" dirty="0"/>
                        <a:t> headers</a:t>
                      </a:r>
                      <a:endParaRPr lang="en-GB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907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4337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Example of HTTP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GB" dirty="0"/>
              <a:t>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request</a:t>
            </a:r>
            <a:r>
              <a:rPr lang="en-GB" dirty="0"/>
              <a:t>:</a:t>
            </a:r>
          </a:p>
        </p:txBody>
      </p:sp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GET Request – Example</a:t>
            </a:r>
          </a:p>
        </p:txBody>
      </p:sp>
      <p:sp>
        <p:nvSpPr>
          <p:cNvPr id="479235" name="Rectangle 3"/>
          <p:cNvSpPr>
            <a:spLocks noChangeArrowheads="1"/>
          </p:cNvSpPr>
          <p:nvPr/>
        </p:nvSpPr>
        <p:spPr bwMode="auto">
          <a:xfrm>
            <a:off x="738980" y="1981200"/>
            <a:ext cx="10827431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/courses/javascript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www.softuni.bg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Accept: */*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Accept-Language: bg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Accept-Encoding: gzip, deflate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Mozilla/5.0 (Windows NT 10.0) Chrome/51.0.2704.103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Connection: Keep-Alive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Cache-Control: no-cache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8270713" y="1642129"/>
            <a:ext cx="2991398" cy="680336"/>
          </a:xfrm>
          <a:prstGeom prst="wedgeRoundRectCallout">
            <a:avLst>
              <a:gd name="adj1" fmla="val -68557"/>
              <a:gd name="adj2" fmla="val 3868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request line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448133" y="2895600"/>
            <a:ext cx="2507386" cy="645268"/>
          </a:xfrm>
          <a:prstGeom prst="wedgeRoundRectCallout">
            <a:avLst>
              <a:gd name="adj1" fmla="val -72051"/>
              <a:gd name="adj2" fmla="val 4348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headers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323012" y="5190074"/>
            <a:ext cx="2632507" cy="1017693"/>
          </a:xfrm>
          <a:prstGeom prst="wedgeRoundRectCallout">
            <a:avLst>
              <a:gd name="adj1" fmla="val -77641"/>
              <a:gd name="adj2" fmla="val 3132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request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body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is empty</a:t>
            </a:r>
          </a:p>
        </p:txBody>
      </p:sp>
    </p:spTree>
    <p:extLst>
      <p:ext uri="{BB962C8B-B14F-4D97-AF65-F5344CB8AC3E}">
        <p14:creationId xmlns:p14="http://schemas.microsoft.com/office/powerpoint/2010/main" val="140648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3" y="1027888"/>
            <a:ext cx="11804822" cy="5570355"/>
          </a:xfrm>
        </p:spPr>
        <p:txBody>
          <a:bodyPr/>
          <a:lstStyle/>
          <a:p>
            <a:r>
              <a:rPr lang="en-GB" dirty="0"/>
              <a:t>Example of HTTP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POST</a:t>
            </a:r>
            <a:r>
              <a:rPr lang="en-GB" dirty="0"/>
              <a:t>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request</a:t>
            </a:r>
            <a:r>
              <a:rPr lang="en-GB" dirty="0"/>
              <a:t>:</a:t>
            </a:r>
          </a:p>
        </p:txBody>
      </p:sp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POST Request – Example</a:t>
            </a:r>
          </a:p>
        </p:txBody>
      </p:sp>
      <p:sp>
        <p:nvSpPr>
          <p:cNvPr id="480259" name="Rectangle 3"/>
          <p:cNvSpPr>
            <a:spLocks noChangeArrowheads="1"/>
          </p:cNvSpPr>
          <p:nvPr/>
        </p:nvSpPr>
        <p:spPr bwMode="auto">
          <a:xfrm>
            <a:off x="911224" y="1791148"/>
            <a:ext cx="10363200" cy="474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/webmail/login.phtml HTTP/1.1</a:t>
            </a:r>
          </a:p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www.abv.bg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Accept: */*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Accept-Language: bg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Accept-Encoding: gzip, deflate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Mozilla/4.0(compatible;MSIE 6.0; Windows NT 5.0)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Connection: Keep-Alive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Cache-Control: no-cache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Content-Length: 59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LOGIN_USER=mente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DOMAIN_NAME=abv.bg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LOGIN_PASS=top*secret!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034151" y="1416012"/>
            <a:ext cx="3098861" cy="641387"/>
          </a:xfrm>
          <a:prstGeom prst="wedgeRoundRectCallout">
            <a:avLst>
              <a:gd name="adj1" fmla="val -67481"/>
              <a:gd name="adj2" fmla="val 3729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request line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780212" y="2581435"/>
            <a:ext cx="2507386" cy="647986"/>
          </a:xfrm>
          <a:prstGeom prst="wedgeRoundRectCallout">
            <a:avLst>
              <a:gd name="adj1" fmla="val -76105"/>
              <a:gd name="adj2" fmla="val -2629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headers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684987" y="4572000"/>
            <a:ext cx="3914625" cy="994713"/>
          </a:xfrm>
          <a:prstGeom prst="wedgeRoundRectCallout">
            <a:avLst>
              <a:gd name="adj1" fmla="val -69815"/>
              <a:gd name="adj2" fmla="val 3829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request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body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holds  the submitted data</a:t>
            </a:r>
          </a:p>
        </p:txBody>
      </p:sp>
    </p:spTree>
    <p:extLst>
      <p:ext uri="{BB962C8B-B14F-4D97-AF65-F5344CB8AC3E}">
        <p14:creationId xmlns:p14="http://schemas.microsoft.com/office/powerpoint/2010/main" val="263063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r>
              <a:rPr lang="en-GB" dirty="0"/>
              <a:t>Example of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HTTP response </a:t>
            </a:r>
            <a:r>
              <a:rPr lang="en-GB" dirty="0"/>
              <a:t>from the Web server:</a:t>
            </a:r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– Example</a:t>
            </a:r>
          </a:p>
        </p:txBody>
      </p:sp>
      <p:sp>
        <p:nvSpPr>
          <p:cNvPr id="483331" name="Rectangle 3"/>
          <p:cNvSpPr>
            <a:spLocks noChangeArrowheads="1"/>
          </p:cNvSpPr>
          <p:nvPr/>
        </p:nvSpPr>
        <p:spPr bwMode="auto">
          <a:xfrm>
            <a:off x="946148" y="1828800"/>
            <a:ext cx="10253664" cy="46474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OK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Date: Fri, 17 Jul 2010 16:09:18 GMT+2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Server: Apache/2.2.14 (Linux)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Accept-Ranges: bytes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Content-Length: 84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text/html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&lt;head&gt;&lt;title&gt;Test&lt;/title&gt;&lt;/head&gt;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&lt;body&gt;Test HTML page.&lt;/body&gt;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659073" y="1575722"/>
            <a:ext cx="4228119" cy="634078"/>
          </a:xfrm>
          <a:prstGeom prst="wedgeRoundRectCallout">
            <a:avLst>
              <a:gd name="adj1" fmla="val -66440"/>
              <a:gd name="adj2" fmla="val 3217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status line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723366" y="3378685"/>
            <a:ext cx="2647646" cy="1040915"/>
          </a:xfrm>
          <a:prstGeom prst="wedgeRoundRectCallout">
            <a:avLst>
              <a:gd name="adj1" fmla="val -70858"/>
              <a:gd name="adj2" fmla="val -3256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headers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847012" y="4963337"/>
            <a:ext cx="2667000" cy="1036836"/>
          </a:xfrm>
          <a:prstGeom prst="wedgeRoundRectCallout">
            <a:avLst>
              <a:gd name="adj1" fmla="val -72466"/>
              <a:gd name="adj2" fmla="val 2851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body</a:t>
            </a:r>
          </a:p>
        </p:txBody>
      </p:sp>
    </p:spTree>
    <p:extLst>
      <p:ext uri="{BB962C8B-B14F-4D97-AF65-F5344CB8AC3E}">
        <p14:creationId xmlns:p14="http://schemas.microsoft.com/office/powerpoint/2010/main" val="69807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Tools for Developers</a:t>
            </a:r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2" y="1292704"/>
            <a:ext cx="5410200" cy="46614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1812" y="602998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Chrome Developer Tools</a:t>
            </a:r>
            <a:endParaRPr lang="en-US" sz="2800" dirty="0"/>
          </a:p>
        </p:txBody>
      </p:sp>
      <p:pic>
        <p:nvPicPr>
          <p:cNvPr id="8" name="Picture 7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612" y="1292705"/>
            <a:ext cx="5513006" cy="466144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70612" y="6029980"/>
            <a:ext cx="5513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Fiddler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3799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r>
              <a:rPr lang="en-US" sz="3200" dirty="0"/>
              <a:t>Introduction to DOM</a:t>
            </a:r>
          </a:p>
          <a:p>
            <a:r>
              <a:rPr lang="en-US" sz="3200" dirty="0"/>
              <a:t>jQuery Basics</a:t>
            </a:r>
          </a:p>
          <a:p>
            <a:r>
              <a:rPr lang="en-US" sz="3200" dirty="0"/>
              <a:t>HTTP Basics</a:t>
            </a:r>
          </a:p>
          <a:p>
            <a:r>
              <a:rPr lang="en-US" sz="3200" dirty="0"/>
              <a:t>RESTful Services</a:t>
            </a:r>
          </a:p>
          <a:p>
            <a:r>
              <a:rPr lang="en-US" sz="3200" dirty="0"/>
              <a:t>AJAX and jQuery AJAX</a:t>
            </a:r>
          </a:p>
          <a:p>
            <a:r>
              <a:rPr lang="en-US" sz="3200" dirty="0"/>
              <a:t>Using </a:t>
            </a:r>
            <a:r>
              <a:rPr lang="en-US" sz="3200" noProof="1"/>
              <a:t>Kinvey</a:t>
            </a:r>
            <a:r>
              <a:rPr lang="en-US" sz="3200" dirty="0"/>
              <a:t> as JS Back-End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3412" y="1485512"/>
            <a:ext cx="2180390" cy="218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646" y="1600200"/>
            <a:ext cx="3164556" cy="40804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6546" y="4628022"/>
            <a:ext cx="1559656" cy="1559654"/>
          </a:xfrm>
          <a:prstGeom prst="rect">
            <a:avLst/>
          </a:prstGeom>
        </p:spPr>
      </p:pic>
      <p:pic>
        <p:nvPicPr>
          <p:cNvPr id="9" name="Picture 6" descr="https://spinspire.com/sites/spinspire.com/files/field/image/rest_api_256x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4373" y="1447800"/>
            <a:ext cx="13716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Tools for Developers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2454" y="6029980"/>
            <a:ext cx="8460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Postman REST Client</a:t>
            </a:r>
            <a:endParaRPr lang="en-US" sz="2800" dirty="0"/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454" y="1143000"/>
            <a:ext cx="8460558" cy="475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02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</a:t>
            </a:r>
            <a:r>
              <a:rPr lang="en-US" dirty="0"/>
              <a:t>presentational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/>
              <a:t>tate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dirty="0"/>
              <a:t>ransfer (</a:t>
            </a:r>
            <a:r>
              <a:rPr lang="en-US" dirty="0">
                <a:hlinkClick r:id="rId2"/>
              </a:rPr>
              <a:t>REST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Architecture for client-server communication over HTTP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Resources</a:t>
            </a:r>
            <a:r>
              <a:rPr lang="en-US" dirty="0"/>
              <a:t>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URI</a:t>
            </a:r>
            <a:r>
              <a:rPr lang="en-US" dirty="0"/>
              <a:t> (address)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Can be created / retrieved /</a:t>
            </a:r>
            <a:br>
              <a:rPr lang="en-US" dirty="0"/>
            </a:br>
            <a:r>
              <a:rPr lang="en-US" dirty="0"/>
              <a:t>modified / deleted / etc.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RESTful API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RESTful Service</a:t>
            </a:r>
          </a:p>
          <a:p>
            <a:pPr lvl="1"/>
            <a:r>
              <a:rPr lang="en-US" dirty="0"/>
              <a:t>Provide access to server-side</a:t>
            </a:r>
            <a:br>
              <a:rPr lang="en-US" dirty="0"/>
            </a:br>
            <a:r>
              <a:rPr lang="en-US" dirty="0"/>
              <a:t>resources via HTTP and REST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and RESTful Services</a:t>
            </a:r>
          </a:p>
        </p:txBody>
      </p:sp>
      <p:pic>
        <p:nvPicPr>
          <p:cNvPr id="5" name="Picture 4" descr="http://ragavanr.files.wordpress.com/2011/02/rest-web-service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2704" y="2625332"/>
            <a:ext cx="5368108" cy="369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308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Create a new post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POST</a:t>
            </a:r>
            <a:r>
              <a:rPr lang="en-US" sz="3000" dirty="0"/>
              <a:t> </a:t>
            </a:r>
            <a:r>
              <a:rPr lang="en-US" sz="3000" dirty="0">
                <a:hlinkClick r:id="rId2"/>
              </a:rPr>
              <a:t>http://some-service.org/api/posts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Get all posts / specific post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3000" dirty="0"/>
              <a:t> </a:t>
            </a:r>
            <a:r>
              <a:rPr lang="en-US" sz="3000" dirty="0">
                <a:hlinkClick r:id="rId2"/>
              </a:rPr>
              <a:t>http://some-service.org/api/posts</a:t>
            </a:r>
            <a:r>
              <a:rPr lang="en-US" sz="3000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3000" dirty="0"/>
              <a:t> </a:t>
            </a:r>
            <a:r>
              <a:rPr lang="en-US" sz="3000" dirty="0">
                <a:hlinkClick r:id="rId3"/>
              </a:rPr>
              <a:t>http://some-service.org/api/posts/17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Delete existing post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DELETE</a:t>
            </a:r>
            <a:r>
              <a:rPr lang="en-US" sz="3000" dirty="0"/>
              <a:t> </a:t>
            </a:r>
            <a:r>
              <a:rPr lang="en-US" sz="3000" dirty="0">
                <a:hlinkClick r:id="rId3"/>
              </a:rPr>
              <a:t>http://some-service.org/api/posts/17</a:t>
            </a:r>
            <a:endParaRPr lang="en-US" sz="3000" dirty="0">
              <a:hlinkClick r:id="rId4"/>
            </a:endParaRPr>
          </a:p>
          <a:p>
            <a:pPr>
              <a:lnSpc>
                <a:spcPct val="100000"/>
              </a:lnSpc>
            </a:pPr>
            <a:r>
              <a:rPr lang="en-US" sz="3200" dirty="0"/>
              <a:t>Replace / modify existing post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PUT</a:t>
            </a:r>
            <a:r>
              <a:rPr lang="en-US" sz="3000" dirty="0"/>
              <a:t> /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PATCH</a:t>
            </a:r>
            <a:r>
              <a:rPr lang="en-US" sz="3000" dirty="0"/>
              <a:t> </a:t>
            </a:r>
            <a:r>
              <a:rPr lang="en-US" sz="3000" dirty="0">
                <a:hlinkClick r:id="rId3"/>
              </a:rPr>
              <a:t>http://some-service.org/api/posts/17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and RESTful Services – Example</a:t>
            </a:r>
          </a:p>
        </p:txBody>
      </p:sp>
      <p:pic>
        <p:nvPicPr>
          <p:cNvPr id="5" name="Picture 6" descr="https://spinspire.com/sites/spinspire.com/files/field/image/rest_api_256x25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513" y="3976551"/>
            <a:ext cx="2209798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0812" y="2003472"/>
            <a:ext cx="3633728" cy="1273128"/>
          </a:xfrm>
          <a:prstGeom prst="roundRect">
            <a:avLst>
              <a:gd name="adj" fmla="val 5736"/>
            </a:avLst>
          </a:prstGeom>
        </p:spPr>
      </p:pic>
    </p:spTree>
    <p:extLst>
      <p:ext uri="{BB962C8B-B14F-4D97-AF65-F5344CB8AC3E}">
        <p14:creationId xmlns:p14="http://schemas.microsoft.com/office/powerpoint/2010/main" val="30440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Kinvey is a Mobile Back-End as a Service (</a:t>
            </a:r>
            <a:r>
              <a:rPr lang="en-US" noProof="1"/>
              <a:t>mBaaS</a:t>
            </a:r>
            <a:r>
              <a:rPr lang="en-US" dirty="0"/>
              <a:t>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Holds your JS / mobile app data in the cloud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Anyone can register and create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app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/>
              <a:t>Kinvey apps hold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users</a:t>
            </a:r>
            <a:r>
              <a:rPr lang="en-US" dirty="0"/>
              <a:t> and user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Users</a:t>
            </a:r>
            <a:r>
              <a:rPr lang="en-US" dirty="0"/>
              <a:t> (API for creating an account)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Data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collections</a:t>
            </a:r>
            <a:r>
              <a:rPr lang="en-US" dirty="0"/>
              <a:t> (CRUD operations)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Files</a:t>
            </a:r>
            <a:r>
              <a:rPr lang="en-US" dirty="0"/>
              <a:t> (upload / download / delete)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Kinvey</a:t>
            </a:r>
            <a:r>
              <a:rPr lang="en-US" dirty="0"/>
              <a:t> as JS Back-End</a:t>
            </a:r>
          </a:p>
        </p:txBody>
      </p:sp>
      <p:pic>
        <p:nvPicPr>
          <p:cNvPr id="5" name="Picture 4" descr="Enterprise Mobile Backend as a Service | Kinvey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2895600"/>
            <a:ext cx="3254646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spinspire.com/sites/spinspire.com/files/field/image/rest_api_256x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515" y="4507558"/>
            <a:ext cx="1740840" cy="1740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643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760999" cy="5570355"/>
          </a:xfrm>
        </p:spPr>
        <p:txBody>
          <a:bodyPr/>
          <a:lstStyle/>
          <a:p>
            <a:r>
              <a:rPr lang="en-US" dirty="0"/>
              <a:t>Create a developer account in Kinvey</a:t>
            </a:r>
          </a:p>
          <a:p>
            <a:pPr marL="761946" lvl="1" indent="-457200"/>
            <a:r>
              <a:rPr lang="en-US" dirty="0">
                <a:hlinkClick r:id="rId2"/>
              </a:rPr>
              <a:t>https://console.kinvey.com/sign-up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Kinvey: Registration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500" y="1313232"/>
            <a:ext cx="6243539" cy="498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56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837199" cy="5570355"/>
          </a:xfrm>
        </p:spPr>
        <p:txBody>
          <a:bodyPr/>
          <a:lstStyle/>
          <a:p>
            <a:r>
              <a:rPr lang="en-US" dirty="0"/>
              <a:t>Create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app backend </a:t>
            </a:r>
            <a:r>
              <a:rPr lang="en-US" dirty="0"/>
              <a:t>(e.g.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MyTestApp</a:t>
            </a:r>
            <a:r>
              <a:rPr lang="en-US" dirty="0"/>
              <a:t>)</a:t>
            </a:r>
          </a:p>
          <a:p>
            <a:pPr marL="761946" lvl="1" indent="-457200"/>
            <a:r>
              <a:rPr lang="en-US" dirty="0">
                <a:hlinkClick r:id="rId2"/>
              </a:rPr>
              <a:t>https://console.kinvey.com/apps/new</a:t>
            </a:r>
            <a:endParaRPr lang="en-US" dirty="0"/>
          </a:p>
          <a:p>
            <a:pPr marL="457200" indent="-457200"/>
            <a:r>
              <a:rPr lang="en-US" dirty="0"/>
              <a:t>You get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APP ID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secret keys</a:t>
            </a:r>
            <a:r>
              <a:rPr lang="en-US" dirty="0"/>
              <a:t> (admin account)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Kinvey: Create an App Backend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522" y="1371600"/>
            <a:ext cx="6217089" cy="3733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204" y="5486400"/>
            <a:ext cx="10930408" cy="828226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>
            <a:off x="2513012" y="4850950"/>
            <a:ext cx="3048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96422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user</a:t>
            </a:r>
            <a:r>
              <a:rPr lang="en-US" dirty="0"/>
              <a:t> (e.g.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guest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guest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Kinvey: Create a User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836" y="2009197"/>
            <a:ext cx="7165976" cy="444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262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227599" cy="5570355"/>
          </a:xfrm>
        </p:spPr>
        <p:txBody>
          <a:bodyPr/>
          <a:lstStyle/>
          <a:p>
            <a:r>
              <a:rPr lang="en-US"/>
              <a:t>Create a</a:t>
            </a:r>
            <a:br>
              <a:rPr lang="en-US"/>
            </a:br>
            <a:r>
              <a:rPr lang="en-US">
                <a:solidFill>
                  <a:schemeClr val="tx2">
                    <a:lumMod val="75000"/>
                  </a:schemeClr>
                </a:solidFill>
              </a:rPr>
              <a:t>data collection</a:t>
            </a:r>
            <a:br>
              <a:rPr lang="en-US">
                <a:solidFill>
                  <a:schemeClr val="tx2">
                    <a:lumMod val="75000"/>
                  </a:schemeClr>
                </a:solidFill>
              </a:rPr>
            </a:br>
            <a:r>
              <a:rPr lang="en-US"/>
              <a:t>(</a:t>
            </a:r>
            <a:r>
              <a:rPr lang="en-US" dirty="0"/>
              <a:t>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posts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Kinvey: Create a Data Collection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612" y="1272916"/>
            <a:ext cx="7224600" cy="50928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3242430"/>
            <a:ext cx="2971800" cy="312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80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some data columns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posts</a:t>
            </a:r>
            <a:r>
              <a:rPr lang="en-US" dirty="0"/>
              <a:t>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title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body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Kinvey: Create Data Columns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5" y="1916903"/>
            <a:ext cx="9299578" cy="455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761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Create some data rows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posts</a:t>
            </a:r>
            <a:r>
              <a:rPr lang="en-US" dirty="0"/>
              <a:t> collection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Kinvey: Create Data Rows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199" y="1828800"/>
            <a:ext cx="10001250" cy="2666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99" y="4724400"/>
            <a:ext cx="100012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20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spcBef>
                <a:spcPts val="1200"/>
              </a:spcBef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#4712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057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 Backend with Postman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34" y="1447800"/>
            <a:ext cx="11372850" cy="4613744"/>
          </a:xfrm>
          <a:prstGeom prst="rect">
            <a:avLst/>
          </a:prstGeom>
        </p:spPr>
      </p:pic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5942012" y="2667000"/>
            <a:ext cx="5848572" cy="634078"/>
          </a:xfrm>
          <a:prstGeom prst="wedgeRoundRectCallout">
            <a:avLst>
              <a:gd name="adj1" fmla="val -59998"/>
              <a:gd name="adj2" fmla="val 5826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https://baas.kinvey.com/appdata/{app_id}</a:t>
            </a:r>
            <a:endParaRPr lang="en-US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8075612" y="1146685"/>
            <a:ext cx="2895600" cy="1367915"/>
          </a:xfrm>
          <a:prstGeom prst="wedgeRoundRectCallout">
            <a:avLst>
              <a:gd name="adj1" fmla="val -65529"/>
              <a:gd name="adj2" fmla="val 2203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Basic authentication</a:t>
            </a:r>
            <a:br>
              <a:rPr lang="en-US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user: guest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pass: guest</a:t>
            </a:r>
            <a:endParaRPr lang="en-US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668" y="5314363"/>
            <a:ext cx="5257800" cy="6463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360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URL: </a:t>
            </a:r>
            <a:r>
              <a:rPr lang="en-US" dirty="0">
                <a:hlinkClick r:id="rId2"/>
              </a:rPr>
              <a:t>https://baas.kinvey.com/appdata/{app_id}/posts</a:t>
            </a:r>
            <a:r>
              <a:rPr lang="en-US" dirty="0"/>
              <a:t>  </a:t>
            </a:r>
          </a:p>
          <a:p>
            <a:r>
              <a:rPr lang="en-US" dirty="0"/>
              <a:t>Method: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</a:t>
            </a:r>
          </a:p>
          <a:p>
            <a:r>
              <a:rPr lang="en-US" dirty="0"/>
              <a:t>Authentication: Basic</a:t>
            </a:r>
          </a:p>
          <a:p>
            <a:pPr lvl="1"/>
            <a:r>
              <a:rPr lang="en-US" dirty="0"/>
              <a:t>User: guest</a:t>
            </a:r>
          </a:p>
          <a:p>
            <a:pPr lvl="1"/>
            <a:r>
              <a:rPr lang="en-US" dirty="0"/>
              <a:t>Pass: guest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Kinvey and Postman: List Posts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260" y="1981200"/>
            <a:ext cx="4431576" cy="452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72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URL: </a:t>
            </a:r>
            <a:r>
              <a:rPr lang="en-US" dirty="0">
                <a:hlinkClick r:id="rId2"/>
              </a:rPr>
              <a:t>https://baas.kinvey.com/appdata/{app_id}/posts</a:t>
            </a:r>
            <a:r>
              <a:rPr lang="en-US" dirty="0"/>
              <a:t>  </a:t>
            </a:r>
          </a:p>
          <a:p>
            <a:r>
              <a:rPr lang="en-US" dirty="0"/>
              <a:t>Method: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POST</a:t>
            </a:r>
          </a:p>
          <a:p>
            <a:r>
              <a:rPr lang="en-US" dirty="0"/>
              <a:t>Authentication: Basic</a:t>
            </a:r>
          </a:p>
          <a:p>
            <a:pPr lvl="1"/>
            <a:r>
              <a:rPr lang="en-US" dirty="0"/>
              <a:t>User: guest</a:t>
            </a:r>
          </a:p>
          <a:p>
            <a:pPr lvl="1"/>
            <a:r>
              <a:rPr lang="en-US" dirty="0"/>
              <a:t>Pass: guest</a:t>
            </a:r>
          </a:p>
          <a:p>
            <a:r>
              <a:rPr lang="en-US" dirty="0"/>
              <a:t>Request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body</a:t>
            </a:r>
          </a:p>
          <a:p>
            <a:pPr lvl="1"/>
            <a:r>
              <a:rPr lang="en-US" dirty="0"/>
              <a:t>title: New Title</a:t>
            </a:r>
          </a:p>
          <a:p>
            <a:pPr lvl="1"/>
            <a:r>
              <a:rPr lang="en-US" dirty="0"/>
              <a:t>body: new post body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Kinvey and Postman: Create a New Post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212" y="1943477"/>
            <a:ext cx="471227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419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AJAX</a:t>
            </a:r>
            <a:r>
              <a:rPr lang="en-US" dirty="0"/>
              <a:t> allows the Web browser (JS client app)</a:t>
            </a:r>
          </a:p>
          <a:p>
            <a:pPr lvl="1"/>
            <a:r>
              <a:rPr lang="en-US" dirty="0"/>
              <a:t>To load server-side resource asynchronously</a:t>
            </a:r>
          </a:p>
          <a:p>
            <a:pPr lvl="1"/>
            <a:r>
              <a:rPr lang="en-US" dirty="0"/>
              <a:t>Invoke RESTful service and show server data</a:t>
            </a:r>
          </a:p>
          <a:p>
            <a:pPr>
              <a:spcBef>
                <a:spcPts val="1800"/>
              </a:spcBef>
            </a:pPr>
            <a:r>
              <a:rPr lang="en-US" dirty="0"/>
              <a:t>Two types of AJAX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Partial page rendering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Load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fragment </a:t>
            </a:r>
            <a:r>
              <a:rPr lang="en-US" dirty="0"/>
              <a:t>and show it in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&lt;div&gt;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REST service call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2"/>
            <a:r>
              <a:rPr lang="en-US" dirty="0"/>
              <a:t>Load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JSON object </a:t>
            </a:r>
            <a:r>
              <a:rPr lang="en-US" dirty="0"/>
              <a:t>from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RESTful service </a:t>
            </a:r>
            <a:r>
              <a:rPr lang="en-US" dirty="0"/>
              <a:t>and display it with JS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AJAX (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Asynchronous JavaScript and XML</a:t>
            </a:r>
            <a:r>
              <a:rPr lang="en-US"/>
              <a:t>)</a:t>
            </a:r>
            <a:endParaRPr lang="en-US" dirty="0"/>
          </a:p>
        </p:txBody>
      </p:sp>
      <p:pic>
        <p:nvPicPr>
          <p:cNvPr id="5" name="Picture 8" descr="http://magic-it.pl/wp-content/uploads/2015/12/ajax_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990600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spinspire.com/sites/spinspire.com/files/field/image/rest_api_256x2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2012" y="4419600"/>
            <a:ext cx="1656306" cy="165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1596">
            <a:off x="8639365" y="3064469"/>
            <a:ext cx="1322987" cy="132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412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AJAX with jQuery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38980" y="1137821"/>
            <a:ext cx="10827431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$.ajax({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method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"GET",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"https://some_service/…",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{ …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{ …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success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function(data, status)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$('body').append(JSON.stringify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function(data, status)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$('body').append(JSON.stringify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54650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all posts from Kinvey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posts</a:t>
            </a:r>
            <a:r>
              <a:rPr lang="en-US" dirty="0"/>
              <a:t> collection</a:t>
            </a:r>
          </a:p>
          <a:p>
            <a:r>
              <a:rPr lang="en-US" dirty="0"/>
              <a:t>Use jQuery AJAX call to Kinvey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List the Posts from Kinvey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2" y="2819400"/>
            <a:ext cx="6962775" cy="2847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387" y="3657600"/>
            <a:ext cx="591502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820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Call Kinvey with AJAX and jQuery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38844" y="1143000"/>
            <a:ext cx="11118168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id="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loadPosts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"&gt;Load Posts from Kinvey&lt;/button&gt;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#loadPosts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').click(function()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USERNAME =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guest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PASSWORD =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guest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authBase64 = btoa(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USERNAME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":" +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PASSWORD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method: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url: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https://baas.kinvey.com/appdata/kid_rkcLxcUr/posts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headers: {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Authorization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":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Basic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 + authBase64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success: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showPosts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error: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showError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18283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Solution: Call Kinvey with AJAX and jQuery (2)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4212" y="1219200"/>
            <a:ext cx="10827431" cy="51244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showPosts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(data, status)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ul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of data)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ul.append(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').text(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post.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" -&gt; " + post.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        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('body').append(ul);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showError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(data, status)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errorMsg = "Error: " + JSON.stringify(data);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('body').append(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('&lt;div&gt;').text(errorMsg));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572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new post in the Kinvey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posts</a:t>
            </a:r>
            <a:r>
              <a:rPr lang="en-US" dirty="0"/>
              <a:t> collection</a:t>
            </a:r>
          </a:p>
          <a:p>
            <a:r>
              <a:rPr lang="en-US" dirty="0"/>
              <a:t>Use jQuery AJAX access Kinvey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Create a New Post in Kinvey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2" y="2819400"/>
            <a:ext cx="7768381" cy="34342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212" y="2057400"/>
            <a:ext cx="5075870" cy="23622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71211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Create a New Post in Kinvey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29444" y="1143000"/>
            <a:ext cx="10936968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#loadPosts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').click(function()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USERNAME =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guest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PASSWORD =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guest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authBase64 = btoa(USERNAME +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 PASSWORD)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postData = { title: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#newPostTitle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').val(),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body: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#newPostBody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').val()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method: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url: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https://baas.kinvey.com/appdata/kid_rkcLxcUr/posts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headers: {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Authorization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":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Basic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 + authBase64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data: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postData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success: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showSuccess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error: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showError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64515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</a:t>
            </a:r>
            <a:r>
              <a:rPr lang="en-US" dirty="0"/>
              <a:t> represents HTML document as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tree of elements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Object Model (DOM)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36" y="2045224"/>
            <a:ext cx="7470776" cy="4279376"/>
          </a:xfrm>
          <a:prstGeom prst="roundRect">
            <a:avLst>
              <a:gd name="adj" fmla="val 103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6354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Create a New Post in Kinvey (2)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919843" y="1298138"/>
            <a:ext cx="10356170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Title: &lt;input type="text"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newPostTitle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Body: &lt;input type="text"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newPostBody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id="loadPosts"&gt;Create New Post&lt;/button&gt;</a:t>
            </a: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919843" y="2895600"/>
            <a:ext cx="10356170" cy="34470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showSuccess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(data, status)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responseMsg = "Created: " + JSON.stringify(data);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('body').append(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('&lt;div&gt;').text(responseMsg));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showError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(data, status)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errorMsg = "Error: " + JSON.stringify(data);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('body').append(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('&lt;div&gt;').text(errorMsg));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8568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ejohn.org/apps/workshop/adv-talk/jquery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29877">
            <a:off x="8006310" y="5192899"/>
            <a:ext cx="2170696" cy="796890"/>
          </a:xfrm>
          <a:prstGeom prst="roundRect">
            <a:avLst>
              <a:gd name="adj" fmla="val 50000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Documents in the Web browser are represented as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DOM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tree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JS code can traverse / edit the DOM tree</a:t>
            </a:r>
          </a:p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jQuery</a:t>
            </a:r>
            <a:r>
              <a:rPr lang="en-US" sz="3200" dirty="0"/>
              <a:t> simplifies the DOM manipulations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Simplifies AJAX requests</a:t>
            </a:r>
          </a:p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AJAX</a:t>
            </a:r>
            <a:r>
              <a:rPr lang="en-US" sz="3200" dirty="0"/>
              <a:t> accesses remote data via HTTP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AJAX invokes remote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RESTful services</a:t>
            </a:r>
          </a:p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jQuery AJAX </a:t>
            </a:r>
            <a:r>
              <a:rPr lang="en-US" sz="3200" dirty="0"/>
              <a:t>allows HTTP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3200" dirty="0"/>
              <a:t> /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POST</a:t>
            </a:r>
            <a:r>
              <a:rPr lang="en-US" sz="3200" dirty="0"/>
              <a:t> / …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412" y="4785083"/>
            <a:ext cx="1491294" cy="1491294"/>
          </a:xfrm>
          <a:prstGeom prst="rect">
            <a:avLst/>
          </a:prstGeom>
        </p:spPr>
      </p:pic>
      <p:pic>
        <p:nvPicPr>
          <p:cNvPr id="9" name="Picture 6" descr="https://spinspire.com/sites/spinspire.com/files/field/image/rest_api_256x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76001">
            <a:off x="8541672" y="3917926"/>
            <a:ext cx="1714468" cy="171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Enterprise Mobile Backend as a Service | Kinve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91319">
            <a:off x="8315495" y="5783435"/>
            <a:ext cx="1643502" cy="53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4085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jQuery and AJAX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https://softuni.bg/courses/software-technologies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HTML page holding short text + link "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Read more …</a:t>
            </a:r>
            <a:r>
              <a:rPr lang="en-US" dirty="0"/>
              <a:t>"</a:t>
            </a:r>
          </a:p>
          <a:p>
            <a:pPr lvl="1"/>
            <a:r>
              <a:rPr lang="en-US" dirty="0"/>
              <a:t>Clicking on the link shows more text and hides the link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Show More Text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612" y="2741547"/>
            <a:ext cx="4286762" cy="35204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114" y="2740568"/>
            <a:ext cx="4287898" cy="3521408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882868" y="4348872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988388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Show More Text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246597"/>
            <a:ext cx="10667998" cy="47732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 to the "Show More Text Example". 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 id="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more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onclick="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showText()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"&gt;Read more …&lt;/a&gt;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id="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style="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display:none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"&gt;Welcome to …&lt;/span&gt;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showText()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document.getElementById('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.style.display =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inline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document.getElementById('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more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.style.display =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none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pic>
        <p:nvPicPr>
          <p:cNvPr id="2054" name="Picture 6" descr="http://gifmaker.me/files/download/home/20160619/22/CmWuWuiwxGTUxiTHLrJZnq/output_nYYOfx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162" y="2770597"/>
            <a:ext cx="367665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760414" y="6211112"/>
            <a:ext cx="106679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See the DOM tree here: </a:t>
            </a:r>
            <a:r>
              <a:rPr lang="en-US" sz="2200" dirty="0">
                <a:hlinkClick r:id="rId3"/>
              </a:rPr>
              <a:t>http://software.hixie.ch/utilities/js/live-dom-viewer/?saved=4275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294886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HTML page holding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 of items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 box </a:t>
            </a:r>
            <a:r>
              <a:rPr lang="en-US" dirty="0"/>
              <a:t>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button</a:t>
            </a:r>
            <a:r>
              <a:rPr lang="en-US" dirty="0"/>
              <a:t> for adding more items to the list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List of Items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" y="2844113"/>
            <a:ext cx="3285954" cy="31319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628" y="2844113"/>
            <a:ext cx="3285954" cy="3131924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039998" y="4295775"/>
            <a:ext cx="228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ight Arrow 11"/>
          <p:cNvSpPr/>
          <p:nvPr/>
        </p:nvSpPr>
        <p:spPr>
          <a:xfrm>
            <a:off x="7887306" y="4295775"/>
            <a:ext cx="228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320" y="2844113"/>
            <a:ext cx="3294512" cy="313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47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List of Items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2414" y="1231310"/>
            <a:ext cx="10943998" cy="50932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&lt;h1&gt;List of Items&lt;/h1&gt;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id="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"&gt;&lt;li&gt;First&lt;/li&gt;&lt;li&gt;Second&lt;/li&gt;&lt;/ul&gt;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id="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newItemText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type="button" onclick="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addItem()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value="Add"&gt;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addItem()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document.getElementById('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newItemText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').value;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document.createElement("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.appendChild(document.createTextNode(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document.getElementById("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").appendChild(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901416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jQuery</a:t>
            </a:r>
            <a:r>
              <a:rPr lang="en-US" dirty="0"/>
              <a:t> is a cross-browser JavaScript library</a:t>
            </a:r>
          </a:p>
          <a:p>
            <a:pPr lvl="1"/>
            <a:r>
              <a:rPr lang="en-US" dirty="0"/>
              <a:t>Dramatically simplifies DOM manipulation</a:t>
            </a:r>
          </a:p>
          <a:p>
            <a:pPr lvl="1"/>
            <a:r>
              <a:rPr lang="en-US" dirty="0"/>
              <a:t>Simplifies AJAX calls and working with RESTful services</a:t>
            </a:r>
          </a:p>
          <a:p>
            <a:pPr lvl="1"/>
            <a:r>
              <a:rPr lang="en-US" dirty="0"/>
              <a:t>Free, open-source software: </a:t>
            </a:r>
            <a:r>
              <a:rPr lang="en-US" dirty="0">
                <a:hlinkClick r:id="rId2"/>
              </a:rPr>
              <a:t>https://jquery.com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jQuery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3962400"/>
            <a:ext cx="10515598" cy="11399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src="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https://code.jquery.com/jquery-3.0.0.min.js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6614" y="5395426"/>
            <a:ext cx="105155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('li')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.css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('background', '#DDD');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8006123" y="4672123"/>
            <a:ext cx="2991398" cy="994073"/>
          </a:xfrm>
          <a:prstGeom prst="wedgeRoundRectCallout">
            <a:avLst>
              <a:gd name="adj1" fmla="val -67907"/>
              <a:gd name="adj2" fmla="val -6015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Load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jQuery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from its official CDN</a:t>
            </a:r>
            <a:endParaRPr lang="en-US" sz="28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3293126" y="6019800"/>
            <a:ext cx="5163486" cy="571949"/>
          </a:xfrm>
          <a:prstGeom prst="wedgeRoundRectCallout">
            <a:avLst>
              <a:gd name="adj1" fmla="val -58589"/>
              <a:gd name="adj2" fmla="val -5504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Change the CSS for all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&lt;li&gt;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tags</a:t>
            </a:r>
            <a:endParaRPr lang="en-US" sz="28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pic>
        <p:nvPicPr>
          <p:cNvPr id="9" name="Picture 2" descr="http://ejohn.org/apps/workshop/adv-talk/jquery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1205059"/>
            <a:ext cx="3152002" cy="1157141"/>
          </a:xfrm>
          <a:prstGeom prst="roundRect">
            <a:avLst>
              <a:gd name="adj" fmla="val 50000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510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1968</Words>
  <Application>Microsoft Office PowerPoint</Application>
  <PresentationFormat>Custom</PresentationFormat>
  <Paragraphs>388</Paragraphs>
  <Slides>44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DOM, jQuery and AJAX</vt:lpstr>
      <vt:lpstr>Table of Contents</vt:lpstr>
      <vt:lpstr>Have a Question?</vt:lpstr>
      <vt:lpstr>Document Object Model (DOM)</vt:lpstr>
      <vt:lpstr>Problem: Show More Text</vt:lpstr>
      <vt:lpstr>Solution: Show More Text</vt:lpstr>
      <vt:lpstr>Problem: List of Items</vt:lpstr>
      <vt:lpstr>Solution: List of Items</vt:lpstr>
      <vt:lpstr>jQuery</vt:lpstr>
      <vt:lpstr>Problem: Selectable Towns</vt:lpstr>
      <vt:lpstr>Solution: Selectable Towns</vt:lpstr>
      <vt:lpstr>Solution: Selectable Towns</vt:lpstr>
      <vt:lpstr>Playing with DOM and jQuery</vt:lpstr>
      <vt:lpstr>HTTP Basics</vt:lpstr>
      <vt:lpstr>HTTP Request Methods</vt:lpstr>
      <vt:lpstr>HTTP GET Request – Example</vt:lpstr>
      <vt:lpstr>HTTP POST Request – Example</vt:lpstr>
      <vt:lpstr>HTTP Response – Example</vt:lpstr>
      <vt:lpstr>HTTP Tools for Developers</vt:lpstr>
      <vt:lpstr>HTTP Tools for Developers</vt:lpstr>
      <vt:lpstr>REST and RESTful Services</vt:lpstr>
      <vt:lpstr>REST and RESTful Services – Example</vt:lpstr>
      <vt:lpstr>Kinvey as JS Back-End</vt:lpstr>
      <vt:lpstr>Kinvey: Registration</vt:lpstr>
      <vt:lpstr>Kinvey: Create an App Backend</vt:lpstr>
      <vt:lpstr>Kinvey: Create a User</vt:lpstr>
      <vt:lpstr>Kinvey: Create a Data Collection</vt:lpstr>
      <vt:lpstr>Kinvey: Create Data Columns</vt:lpstr>
      <vt:lpstr>Kinvey: Create Data Rows</vt:lpstr>
      <vt:lpstr>Test Your Backend with Postman</vt:lpstr>
      <vt:lpstr>Kinvey and Postman: List Posts</vt:lpstr>
      <vt:lpstr>Kinvey and Postman: Create a New Post</vt:lpstr>
      <vt:lpstr>AJAX (Asynchronous JavaScript and XML)</vt:lpstr>
      <vt:lpstr>Using AJAX with jQuery</vt:lpstr>
      <vt:lpstr>Problem: List the Posts from Kinvey</vt:lpstr>
      <vt:lpstr>Solution: Call Kinvey with AJAX and jQuery</vt:lpstr>
      <vt:lpstr>Solution: Call Kinvey with AJAX and jQuery (2)</vt:lpstr>
      <vt:lpstr>Problem: Create a New Post in Kinvey</vt:lpstr>
      <vt:lpstr>Solution: Create a New Post in Kinvey</vt:lpstr>
      <vt:lpstr>Solution: Create a New Post in Kinvey (2)</vt:lpstr>
      <vt:lpstr>Summary</vt:lpstr>
      <vt:lpstr>jQuery and AJAX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jQuery and AJAX</dc:title>
  <dc:subject>HTML, CSS and JavaScript Course</dc:subject>
  <dc:creator/>
  <cp:keywords>DOM, jQuery, AJAX, REST, Kinvey, JavaScript, JS, programming, course, SoftUni, Software University</cp:keywords>
  <dc:description>https://softuni.bg/courses/software-technologies</dc:description>
  <cp:lastModifiedBy/>
  <cp:revision>1</cp:revision>
  <dcterms:created xsi:type="dcterms:W3CDTF">2014-01-02T17:00:34Z</dcterms:created>
  <dcterms:modified xsi:type="dcterms:W3CDTF">2016-06-21T17:37:44Z</dcterms:modified>
  <cp:category>JavaScript, front-end, computer programming,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